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29" r:id="rId2"/>
    <p:sldId id="330" r:id="rId3"/>
    <p:sldId id="331" r:id="rId4"/>
    <p:sldId id="333" r:id="rId5"/>
    <p:sldId id="334" r:id="rId6"/>
    <p:sldId id="335" r:id="rId7"/>
    <p:sldId id="336" r:id="rId8"/>
    <p:sldId id="337" r:id="rId9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0" autoAdjust="0"/>
    <p:restoredTop sz="94660"/>
  </p:normalViewPr>
  <p:slideViewPr>
    <p:cSldViewPr>
      <p:cViewPr varScale="1">
        <p:scale>
          <a:sx n="116" d="100"/>
          <a:sy n="116" d="100"/>
        </p:scale>
        <p:origin x="14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C43F4-9885-44F4-ADFD-276C6BBDD3F6}" type="datetimeFigureOut">
              <a:rPr lang="en-GB" smtClean="0"/>
              <a:pPr/>
              <a:t>06/02/2018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2FA49-D4F7-4EF8-B3DF-F078C43A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70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7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65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298DF-239F-42E2-B067-A3DA3C943E8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55595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7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65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298DF-239F-42E2-B067-A3DA3C943E8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51139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7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65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298DF-239F-42E2-B067-A3DA3C943E8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46135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7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65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298DF-239F-42E2-B067-A3DA3C943E8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75399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7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65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298DF-239F-42E2-B067-A3DA3C943E8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49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7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65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298DF-239F-42E2-B067-A3DA3C943E8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151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5840-EE15-4918-9A52-EB0320463E0A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2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C869-1461-4CAC-95E8-C35F96E01F2C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90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F0E2C-26A9-48E8-8DCE-EDCEC87DCA74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44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A14-A4C7-458F-83E0-2766788E6C7A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14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4CD2-8CD3-45D2-9F82-104139B930AC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7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E6E-EC2F-4312-8891-24C9E47B8AB7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83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1E7D-7329-41F9-ABBE-314060AFCEB8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27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3D62A-1917-45C5-9DBB-39202B2E4F37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77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3613-E156-4D79-AC5B-157F78F522BB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43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6F6A-4F2C-455E-AB6D-2FD3642A3FC0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98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F3B2-2E94-492E-BD06-9AD8BA60AF3D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 Focus Education 2013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52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270E-DDC0-476E-921D-73B0A08DA5F4}" type="datetime1">
              <a:rPr lang="en-GB" smtClean="0"/>
              <a:pPr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 smtClean="0"/>
              <a:t>©  Focus Education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F018F763-0A08-4345-8DC5-041F93520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3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900" dirty="0" smtClean="0">
              <a:latin typeface="Century Gothic" pitchFamily="34" charset="0"/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 Focus Education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202471"/>
              </p:ext>
            </p:extLst>
          </p:nvPr>
        </p:nvGraphicFramePr>
        <p:xfrm>
          <a:off x="250825" y="836712"/>
          <a:ext cx="864235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235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 smtClean="0">
                        <a:latin typeface="Century Gothic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atin typeface="Century Gothic" pitchFamily="34" charset="0"/>
                        </a:rPr>
                        <a:t>National Curriculum Requirements of Dance at Key Stage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u="none" strike="noStrike" kern="1200" baseline="0" dirty="0" smtClean="0">
                        <a:solidFill>
                          <a:schemeClr val="lt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600" b="0" dirty="0" smtClean="0">
                        <a:latin typeface="Century Gothic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0" dirty="0" smtClean="0">
                          <a:latin typeface="Century Gothic" pitchFamily="34" charset="0"/>
                        </a:rPr>
                        <a:t>Pupils should be taught to: </a:t>
                      </a:r>
                    </a:p>
                    <a:p>
                      <a:endParaRPr lang="en-GB" sz="1600" dirty="0" smtClean="0">
                        <a:latin typeface="Century Gothic" pitchFamily="34" charset="0"/>
                      </a:endParaRPr>
                    </a:p>
                    <a:p>
                      <a:pPr marL="172800" lvl="0" indent="-17280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Century Gothic" pitchFamily="34" charset="0"/>
                        </a:rPr>
                        <a:t>perform dances using simple movement patterns</a:t>
                      </a:r>
                    </a:p>
                    <a:p>
                      <a:pPr marL="0" lvl="0" indent="0">
                        <a:buFont typeface="Arial" pitchFamily="34" charset="0"/>
                        <a:buNone/>
                      </a:pPr>
                      <a:endParaRPr lang="en-GB" sz="1200" b="0" i="0" u="none" strike="noStrike" kern="1200" baseline="0" dirty="0" smtClean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CC657-E9A5-4F0E-911C-CF923C56F4C4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1784792"/>
              </p:ext>
            </p:extLst>
          </p:nvPr>
        </p:nvGraphicFramePr>
        <p:xfrm>
          <a:off x="467544" y="260648"/>
          <a:ext cx="8129589" cy="6050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9589"/>
              </a:tblGrid>
              <a:tr h="396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Knowledge, Skills and Understanding breakdown for</a:t>
                      </a:r>
                      <a:r>
                        <a:rPr lang="en-GB" sz="2000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Dance</a:t>
                      </a:r>
                      <a:endParaRPr lang="en-GB" sz="2000" b="1" dirty="0" smtClean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  <a:tr h="46789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entury Gothic" pitchFamily="34" charset="0"/>
                        </a:rPr>
                        <a:t>Year 1</a:t>
                      </a:r>
                      <a:endParaRPr lang="en-GB" sz="1800" b="1" dirty="0">
                        <a:latin typeface="Century Gothic" pitchFamily="34" charset="0"/>
                      </a:endParaRPr>
                    </a:p>
                  </a:txBody>
                  <a:tcPr marT="45701" marB="45701" anchor="ctr"/>
                </a:tc>
              </a:tr>
              <a:tr h="1742746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e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xplore and perform basic body actions?;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se different parts of the body singly and in combination?;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s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some sense of dynamic, expressive and rhythmic qualities in their own dance?;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c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hoose appropriate movements for different dance ideas?;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r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emember and repeat short dance phrases and simple dances?;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m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ove with control?;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v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ary the way they use space?;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describe how their lungs and heart work when dancing?;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describe basic body actions and simple expressive and dynamic qualities of movement?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400" b="0" dirty="0"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  <a:tr h="432048">
                <a:tc>
                  <a:txBody>
                    <a:bodyPr/>
                    <a:lstStyle/>
                    <a:p>
                      <a:pPr lvl="0" algn="ctr">
                        <a:buFont typeface="Arial" pitchFamily="34" charset="0"/>
                        <a:buNone/>
                      </a:pPr>
                      <a:r>
                        <a:rPr kumimoji="0" lang="en-GB" sz="1800" b="1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Year 1 (Challenging)</a:t>
                      </a:r>
                      <a:endParaRPr kumimoji="0" lang="en-GB" sz="1800" b="1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 anchor="ctr"/>
                </a:tc>
              </a:tr>
              <a:tr h="432048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more complicated combinations of movement fluently and with control?;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clearly and expressively?;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show an awareness of phrasing and music?;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choose movements that show a clear understanding of the dance idea?;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ay why their heart beats faster and their temperature rises when dancing?;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t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alk about dance using a range of descriptive language?</a:t>
                      </a:r>
                    </a:p>
                    <a:p>
                      <a:pPr marL="0" lvl="0" indent="0">
                        <a:buFont typeface="Arial" pitchFamily="34" charset="0"/>
                        <a:buNone/>
                      </a:pPr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 Focus Education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9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CC657-E9A5-4F0E-911C-CF923C56F4C4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56437590"/>
              </p:ext>
            </p:extLst>
          </p:nvPr>
        </p:nvGraphicFramePr>
        <p:xfrm>
          <a:off x="467544" y="332656"/>
          <a:ext cx="8129589" cy="5410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9589"/>
              </a:tblGrid>
              <a:tr h="396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Knowledge, Skills and Understanding breakdown for</a:t>
                      </a:r>
                      <a:r>
                        <a:rPr lang="en-GB" sz="2000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Dance</a:t>
                      </a:r>
                      <a:endParaRPr lang="en-GB" sz="2000" b="1" dirty="0" smtClean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  <a:tr h="46789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entury Gothic" pitchFamily="34" charset="0"/>
                        </a:rPr>
                        <a:t>Year 2</a:t>
                      </a:r>
                      <a:endParaRPr lang="en-GB" sz="1800" b="1" dirty="0">
                        <a:latin typeface="Century Gothic" pitchFamily="34" charset="0"/>
                      </a:endParaRPr>
                    </a:p>
                  </a:txBody>
                  <a:tcPr marT="45701" marB="45701" anchor="ctr"/>
                </a:tc>
              </a:tr>
              <a:tr h="1742746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body actions with control and co-ordination?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choose movements with different dynamic qualities to make a dance phrase that expresses an idea, mood or feeling?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l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ink actions?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r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emember and repeat dance phrases?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short dances, showing an understanding of expressive qualities?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d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escribe the mood, feelings and expressive qualities of dance?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d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escribe how dancing affects their body?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k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now why it is important to be active?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uggest ways they could improve their work?</a:t>
                      </a:r>
                    </a:p>
                    <a:p>
                      <a:pPr marL="0" lvl="0" indent="0">
                        <a:buFont typeface="Arial" pitchFamily="34" charset="0"/>
                        <a:buNone/>
                      </a:pP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/>
                </a:tc>
              </a:tr>
              <a:tr h="432048">
                <a:tc>
                  <a:txBody>
                    <a:bodyPr/>
                    <a:lstStyle/>
                    <a:p>
                      <a:pPr lvl="0" algn="ctr">
                        <a:buFont typeface="Arial" pitchFamily="34" charset="0"/>
                        <a:buNone/>
                      </a:pPr>
                      <a:r>
                        <a:rPr kumimoji="0" lang="en-GB" sz="1800" b="1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Year 2 (Challenging)</a:t>
                      </a:r>
                      <a:endParaRPr kumimoji="0" lang="en-GB" sz="1800" b="1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 anchor="ctr"/>
                </a:tc>
              </a:tr>
              <a:tr h="432048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create, improve and perform more complex dance phrases?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short dances, linking actions fluently and with control?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se dynamic and expressive qualities clearly in their dance?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se some simple dance vocabulary to describe and interpret dance?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k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now how particular activities can help them to be healthy?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400" dirty="0" smtClean="0"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 Focus Education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2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600" dirty="0" smtClean="0">
              <a:latin typeface="Century Gothic" pitchFamily="34" charset="0"/>
            </a:endParaRPr>
          </a:p>
          <a:p>
            <a:endParaRPr lang="en-GB" sz="1900" dirty="0" smtClean="0">
              <a:latin typeface="Century Gothic" pitchFamily="34" charset="0"/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 Focus Education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F763-0A08-4345-8DC5-041F93520593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853192"/>
              </p:ext>
            </p:extLst>
          </p:nvPr>
        </p:nvGraphicFramePr>
        <p:xfrm>
          <a:off x="250825" y="720080"/>
          <a:ext cx="864235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235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 smtClean="0">
                        <a:latin typeface="Century Gothic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atin typeface="Century Gothic" pitchFamily="34" charset="0"/>
                        </a:rPr>
                        <a:t>National Curriculum Requirements of Dance at Key Stage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u="none" strike="noStrike" kern="1200" baseline="0" dirty="0" smtClean="0">
                        <a:solidFill>
                          <a:schemeClr val="lt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b="0" i="0" dirty="0" smtClean="0">
                        <a:latin typeface="Century Gothic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i="0" dirty="0" smtClean="0">
                          <a:latin typeface="Century Gothic" pitchFamily="34" charset="0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400" dirty="0" smtClean="0">
                        <a:latin typeface="Century Gothic" pitchFamily="34" charset="0"/>
                      </a:endParaRPr>
                    </a:p>
                    <a:p>
                      <a:pPr marL="172800" indent="-172800">
                        <a:buFont typeface="Arial" pitchFamily="34" charset="0"/>
                        <a:buChar char="•"/>
                      </a:pPr>
                      <a:r>
                        <a:rPr lang="en-GB" sz="1400" dirty="0" smtClean="0">
                          <a:latin typeface="Century Gothic" pitchFamily="34" charset="0"/>
                        </a:rPr>
                        <a:t>perform dances using a range of movement patterns </a:t>
                      </a:r>
                    </a:p>
                    <a:p>
                      <a:endParaRPr lang="en-GB" sz="1400" b="0" i="0" u="none" strike="noStrike" kern="1200" baseline="0" dirty="0" smtClean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3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CC657-E9A5-4F0E-911C-CF923C56F4C4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5949961"/>
              </p:ext>
            </p:extLst>
          </p:nvPr>
        </p:nvGraphicFramePr>
        <p:xfrm>
          <a:off x="557211" y="404664"/>
          <a:ext cx="8129589" cy="5081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9589"/>
              </a:tblGrid>
              <a:tr h="396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Knowledge, Skills and Understanding breakdown for</a:t>
                      </a:r>
                      <a:r>
                        <a:rPr lang="en-GB" sz="2000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Dance</a:t>
                      </a:r>
                      <a:endParaRPr lang="en-GB" sz="2000" b="1" dirty="0" smtClean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  <a:tr h="46789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entury Gothic" pitchFamily="34" charset="0"/>
                        </a:rPr>
                        <a:t>Year 3</a:t>
                      </a:r>
                      <a:endParaRPr lang="en-GB" sz="1800" b="1" dirty="0">
                        <a:latin typeface="Century Gothic" pitchFamily="34" charset="0"/>
                      </a:endParaRPr>
                    </a:p>
                  </a:txBody>
                  <a:tcPr marT="45701" marB="45701" anchor="ctr"/>
                </a:tc>
              </a:tr>
              <a:tr h="1742746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i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mprovise freely, translating ideas from a stimulus into movement?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create dance phrases that communicate ideas?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hare and create phrases with a partner and in small groups?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epeat, remember and perform these phrases in a dance?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use dynamic, rhythmic and expressive qualities clearly and with control?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understand the importance of warming-up and cooling-down?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recognise and talk about the movements used and the expressive qualities of dance?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uggest improvements to their own and other people’s dances?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/>
                </a:tc>
              </a:tr>
              <a:tr h="432048">
                <a:tc>
                  <a:txBody>
                    <a:bodyPr/>
                    <a:lstStyle/>
                    <a:p>
                      <a:pPr lvl="0" algn="ctr">
                        <a:buFont typeface="Arial" pitchFamily="34" charset="0"/>
                        <a:buNone/>
                      </a:pPr>
                      <a:r>
                        <a:rPr kumimoji="0" lang="en-GB" sz="1800" b="1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Year 3 (Challenging)</a:t>
                      </a:r>
                      <a:endParaRPr kumimoji="0" lang="en-GB" sz="1800" b="1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 anchor="ctr"/>
                </a:tc>
              </a:tr>
              <a:tr h="432048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use a wide range of movements when improvising?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choose appropriate movements to express the idea, mood and feeling of a dance?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take the lead when creating dances with a partner or in a group?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a greater understanding of how to compose dance phrases?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greater fluency and control in their movements?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i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nterpret rhythm well, using a range of musical accompaniments?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i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nterpret and express their thoughts clearly when talking about dance?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make appropriate suggestions about how work could be improved?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200" dirty="0" smtClean="0"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 Focus Education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4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CC657-E9A5-4F0E-911C-CF923C56F4C4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91727214"/>
              </p:ext>
            </p:extLst>
          </p:nvPr>
        </p:nvGraphicFramePr>
        <p:xfrm>
          <a:off x="557211" y="476672"/>
          <a:ext cx="8129589" cy="464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9589"/>
              </a:tblGrid>
              <a:tr h="396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Knowledge, Skills and Understanding breakdown for</a:t>
                      </a:r>
                      <a:r>
                        <a:rPr lang="en-GB" sz="2000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Dance</a:t>
                      </a:r>
                      <a:endParaRPr lang="en-GB" sz="2000" b="1" dirty="0" smtClean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  <a:tr h="3961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Year 4</a:t>
                      </a:r>
                    </a:p>
                  </a:txBody>
                  <a:tcPr marT="45701" marB="45701" anchor="ctr"/>
                </a:tc>
              </a:tr>
              <a:tr h="1742746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espond imaginatively to a range of stimuli related to character and narrative?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se simple motifs and movement patterns to structure dance phrases on their own, with a partner and in a group?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efine, repeat and remember dance phrases and dances?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dances clearly and fluently?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sensitivity to the dance idea and the accompaniment?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a clear understanding of how to warm-up and cool-down safely?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describe, interpret and evaluate dance, using appropriate language?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/>
                </a:tc>
              </a:tr>
              <a:tr h="432048">
                <a:tc>
                  <a:txBody>
                    <a:bodyPr/>
                    <a:lstStyle/>
                    <a:p>
                      <a:pPr lvl="0" algn="ctr">
                        <a:buFont typeface="Arial" pitchFamily="34" charset="0"/>
                        <a:buNone/>
                      </a:pPr>
                      <a:r>
                        <a:rPr kumimoji="0" lang="en-GB" sz="1800" b="1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Year 4 (Challenging)</a:t>
                      </a:r>
                      <a:endParaRPr kumimoji="0" lang="en-GB" sz="1800" b="1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 anchor="ctr"/>
                </a:tc>
              </a:tr>
              <a:tr h="432048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tructure and vary longer dances?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d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evelop movement ideas for others?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a good sense of rhythm and style when performing?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emember and perform a range of warm-up and cool-down activities?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g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ive reasons why physical activity is good for health?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se a range of dance vocabulary to describe, interpret and evaluate dance?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200" dirty="0" smtClean="0"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 Focus Education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6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CC657-E9A5-4F0E-911C-CF923C56F4C4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4050354"/>
              </p:ext>
            </p:extLst>
          </p:nvPr>
        </p:nvGraphicFramePr>
        <p:xfrm>
          <a:off x="467544" y="404664"/>
          <a:ext cx="8129589" cy="544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9589"/>
              </a:tblGrid>
              <a:tr h="396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Knowledge, Skills and Understanding breakdown for</a:t>
                      </a:r>
                      <a:r>
                        <a:rPr lang="en-GB" sz="2000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Dance</a:t>
                      </a:r>
                      <a:endParaRPr lang="en-GB" sz="2000" b="1" dirty="0" smtClean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  <a:tr h="46789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entury Gothic" pitchFamily="34" charset="0"/>
                        </a:rPr>
                        <a:t>Year 5</a:t>
                      </a:r>
                      <a:endParaRPr lang="en-GB" sz="1800" b="1" dirty="0">
                        <a:latin typeface="Century Gothic" pitchFamily="34" charset="0"/>
                      </a:endParaRPr>
                    </a:p>
                  </a:txBody>
                  <a:tcPr marT="45701" marB="45701" anchor="ctr"/>
                </a:tc>
              </a:tr>
              <a:tr h="174274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lan and perform dances confidently?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compose motifs and plan dances creatively and collaboratively in groups?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a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dapt and refine the way they use weight, space and rhythm in their dances to express themselves in the style of dance they use?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different styles of dance clearly and fluently?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o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rganise their own warm-up and cool-down exercises?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an understanding of safe exercising?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ecognise and comment on dances, showing an understanding of style?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suggest ways to improve their own and other people’s work?</a:t>
                      </a:r>
                    </a:p>
                    <a:p>
                      <a:pPr marL="0" lvl="0" indent="0">
                        <a:buFont typeface="Arial" pitchFamily="34" charset="0"/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/>
                </a:tc>
              </a:tr>
              <a:tr h="432048">
                <a:tc>
                  <a:txBody>
                    <a:bodyPr/>
                    <a:lstStyle/>
                    <a:p>
                      <a:pPr lvl="0" algn="ctr">
                        <a:buFont typeface="Arial" pitchFamily="34" charset="0"/>
                        <a:buNone/>
                      </a:pPr>
                      <a:r>
                        <a:rPr kumimoji="0" lang="en-GB" sz="1800" b="1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Year 5 (Challenging)</a:t>
                      </a:r>
                      <a:endParaRPr kumimoji="0" lang="en-GB" sz="1800" b="1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 anchor="ctr"/>
                </a:tc>
              </a:tr>
              <a:tr h="432048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se their understanding of composition to create dance phrases for themselves and others in their group?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se their knowledge of dance to adapt their skills to meet the demands of a range of dance styles?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expression in their dances and sensitivity to music?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o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rganise their own warm-up and cool-down exercises?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how that they understand why warming-up is important for a good performance?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i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dentify the form and structure of a dance?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m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ake imaginative suggestions as to how to improve their own and other people’s work?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200" dirty="0" smtClean="0"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 Focus Education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0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CC657-E9A5-4F0E-911C-CF923C56F4C4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24476084"/>
              </p:ext>
            </p:extLst>
          </p:nvPr>
        </p:nvGraphicFramePr>
        <p:xfrm>
          <a:off x="467544" y="260648"/>
          <a:ext cx="8129589" cy="5166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9589"/>
              </a:tblGrid>
              <a:tr h="396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Knowledge, Skills and Understanding breakdown for</a:t>
                      </a:r>
                      <a:r>
                        <a:rPr lang="en-GB" sz="2000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Dance</a:t>
                      </a:r>
                      <a:endParaRPr lang="en-GB" sz="2000" b="1" dirty="0" smtClean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  <a:tr h="370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Year 6</a:t>
                      </a:r>
                      <a:endParaRPr lang="en-GB" sz="1800" b="1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42746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w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ork creatively and imaginatively on their own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and/or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with a partner to compose motifs and structure simple dances?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to an accompaniment expressively and sensitively?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p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erform dances fluently and with control?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w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arm-up and cool-down independently?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nderstand how dance helps to keep them healthy?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se appropriate criteria to evaluate and refine their own and others’ work?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t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alk about dance with understanding, using appropriate language and terminology?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/>
                </a:tc>
              </a:tr>
              <a:tr h="432048">
                <a:tc>
                  <a:txBody>
                    <a:bodyPr/>
                    <a:lstStyle/>
                    <a:p>
                      <a:pPr lvl="0" algn="ctr">
                        <a:buFont typeface="Arial" pitchFamily="34" charset="0"/>
                        <a:buNone/>
                      </a:pPr>
                      <a:r>
                        <a:rPr kumimoji="0" lang="en-GB" sz="1800" b="1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Year 6 (Challenging)</a:t>
                      </a:r>
                      <a:endParaRPr kumimoji="0" lang="en-GB" sz="1800" b="1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1" marB="45701" anchor="ctr"/>
                </a:tc>
              </a:tr>
              <a:tr h="432048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i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nterpret different stimuli with imagination and flair?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create, refine and structure movements and patterns with artistic understanding?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 they communicate the artistic intention of a dance clearly, fluently, musically and with control?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t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ake the lead when working in a group?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h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elp others to refine and structure movements and patterns?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u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nderstand why dancing is good for their health?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they o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rganise their own warm-up and cool-down activities to prepare for, and recover from, dance?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Do they describe, interpret and evaluate dance, using appropriate language and terminology?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200" dirty="0" smtClean="0">
                        <a:latin typeface="Century Gothic" pitchFamily="34" charset="0"/>
                      </a:endParaRPr>
                    </a:p>
                  </a:txBody>
                  <a:tcPr marT="45701" marB="45701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 Focus Education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3492</TotalTime>
  <Words>1303</Words>
  <Application>Microsoft Office PowerPoint</Application>
  <PresentationFormat>On-screen Show (4:3)</PresentationFormat>
  <Paragraphs>147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</dc:creator>
  <cp:lastModifiedBy>Steven Walker</cp:lastModifiedBy>
  <cp:revision>491</cp:revision>
  <cp:lastPrinted>2014-01-16T09:03:32Z</cp:lastPrinted>
  <dcterms:created xsi:type="dcterms:W3CDTF">2012-10-12T08:07:16Z</dcterms:created>
  <dcterms:modified xsi:type="dcterms:W3CDTF">2018-02-06T14:50:55Z</dcterms:modified>
</cp:coreProperties>
</file>